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ublic Sans Bold" charset="1" panose="00000000000000000000"/>
      <p:regular r:id="rId19"/>
    </p:embeddedFont>
    <p:embeddedFont>
      <p:font typeface="Public Sans" charset="1" panose="00000000000000000000"/>
      <p:regular r:id="rId20"/>
    </p:embeddedFont>
    <p:embeddedFont>
      <p:font typeface="Lato Bold" charset="1" panose="020F0502020204030203"/>
      <p:regular r:id="rId21"/>
    </p:embeddedFont>
    <p:embeddedFont>
      <p:font typeface="Lato" charset="1" panose="020F0502020204030203"/>
      <p:regular r:id="rId22"/>
    </p:embeddedFont>
    <p:embeddedFont>
      <p:font typeface="Lato Italics" charset="1" panose="020F0502020204030203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6694" y="962025"/>
            <a:ext cx="9661306" cy="6945473"/>
          </a:xfrm>
          <a:custGeom>
            <a:avLst/>
            <a:gdLst/>
            <a:ahLst/>
            <a:cxnLst/>
            <a:rect r="r" b="b" t="t" l="l"/>
            <a:pathLst>
              <a:path h="6945473" w="9661306">
                <a:moveTo>
                  <a:pt x="0" y="0"/>
                </a:moveTo>
                <a:lnTo>
                  <a:pt x="9661306" y="0"/>
                </a:lnTo>
                <a:lnTo>
                  <a:pt x="9661306" y="6945473"/>
                </a:lnTo>
                <a:lnTo>
                  <a:pt x="0" y="6945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6160" y="682498"/>
            <a:ext cx="16835681" cy="400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0"/>
              </a:lnSpc>
            </a:pPr>
            <a:r>
              <a:rPr lang="en-US" sz="930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AZURE DEMAND FORECASTING &amp; CAPACITY OPTIMIZATION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6160" y="4981575"/>
            <a:ext cx="7740118" cy="503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Our Team</a:t>
            </a:r>
          </a:p>
          <a:p>
            <a:pPr algn="l">
              <a:lnSpc>
                <a:spcPts val="3300"/>
              </a:lnSpc>
            </a:pPr>
            <a:r>
              <a:rPr lang="en-US" sz="2200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Frontend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Sirigireddy Chidvilas Reddy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Himanshu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Kavati Shravika Shravika</a:t>
            </a:r>
          </a:p>
          <a:p>
            <a:pPr algn="l">
              <a:lnSpc>
                <a:spcPts val="3300"/>
              </a:lnSpc>
            </a:pPr>
            <a:r>
              <a:rPr lang="en-US" sz="2200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Backend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Girish Indurkar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Jaya Aswath M E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Ritvik Vashishth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Vaishnavi Katare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Vaishnavi Singh</a:t>
            </a:r>
          </a:p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Yash Bagde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88999" y="8801100"/>
            <a:ext cx="493971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b="true" sz="24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Mentor : Kapil Panwar Sir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8355821">
            <a:off x="11421851" y="-1355727"/>
            <a:ext cx="9940582" cy="10671659"/>
          </a:xfrm>
          <a:custGeom>
            <a:avLst/>
            <a:gdLst/>
            <a:ahLst/>
            <a:cxnLst/>
            <a:rect r="r" b="b" t="t" l="l"/>
            <a:pathLst>
              <a:path h="10671659" w="9940582">
                <a:moveTo>
                  <a:pt x="9940582" y="10671660"/>
                </a:moveTo>
                <a:lnTo>
                  <a:pt x="0" y="10671660"/>
                </a:lnTo>
                <a:lnTo>
                  <a:pt x="0" y="0"/>
                </a:lnTo>
                <a:lnTo>
                  <a:pt x="9940582" y="0"/>
                </a:lnTo>
                <a:lnTo>
                  <a:pt x="9940582" y="10671660"/>
                </a:lnTo>
                <a:close/>
              </a:path>
            </a:pathLst>
          </a:custGeom>
          <a:blipFill>
            <a:blip r:embed="rId2"/>
            <a:stretch>
              <a:fillRect l="-54" t="0" r="-5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0580" y="1889537"/>
            <a:ext cx="4815245" cy="932720"/>
            <a:chOff x="0" y="0"/>
            <a:chExt cx="1268213" cy="245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8213" cy="245655"/>
            </a:xfrm>
            <a:custGeom>
              <a:avLst/>
              <a:gdLst/>
              <a:ahLst/>
              <a:cxnLst/>
              <a:rect r="r" b="b" t="t" l="l"/>
              <a:pathLst>
                <a:path h="245655" w="1268213">
                  <a:moveTo>
                    <a:pt x="96468" y="0"/>
                  </a:moveTo>
                  <a:lnTo>
                    <a:pt x="1171745" y="0"/>
                  </a:lnTo>
                  <a:cubicBezTo>
                    <a:pt x="1197330" y="0"/>
                    <a:pt x="1221867" y="10164"/>
                    <a:pt x="1239958" y="28255"/>
                  </a:cubicBezTo>
                  <a:cubicBezTo>
                    <a:pt x="1258049" y="46346"/>
                    <a:pt x="1268213" y="70883"/>
                    <a:pt x="1268213" y="96468"/>
                  </a:cubicBezTo>
                  <a:lnTo>
                    <a:pt x="1268213" y="149187"/>
                  </a:lnTo>
                  <a:cubicBezTo>
                    <a:pt x="1268213" y="202465"/>
                    <a:pt x="1225023" y="245655"/>
                    <a:pt x="1171745" y="245655"/>
                  </a:cubicBezTo>
                  <a:lnTo>
                    <a:pt x="96468" y="245655"/>
                  </a:lnTo>
                  <a:cubicBezTo>
                    <a:pt x="70883" y="245655"/>
                    <a:pt x="46346" y="235491"/>
                    <a:pt x="28255" y="217400"/>
                  </a:cubicBezTo>
                  <a:cubicBezTo>
                    <a:pt x="10164" y="199309"/>
                    <a:pt x="0" y="174772"/>
                    <a:pt x="0" y="149187"/>
                  </a:cubicBezTo>
                  <a:lnTo>
                    <a:pt x="0" y="96468"/>
                  </a:lnTo>
                  <a:cubicBezTo>
                    <a:pt x="0" y="43190"/>
                    <a:pt x="43190" y="0"/>
                    <a:pt x="96468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68213" cy="29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Challenge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68525" y="1889537"/>
            <a:ext cx="10968895" cy="932720"/>
            <a:chOff x="0" y="0"/>
            <a:chExt cx="2888927" cy="2456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88927" cy="245655"/>
            </a:xfrm>
            <a:custGeom>
              <a:avLst/>
              <a:gdLst/>
              <a:ahLst/>
              <a:cxnLst/>
              <a:rect r="r" b="b" t="t" l="l"/>
              <a:pathLst>
                <a:path h="245655" w="2888927">
                  <a:moveTo>
                    <a:pt x="42348" y="0"/>
                  </a:moveTo>
                  <a:lnTo>
                    <a:pt x="2846579" y="0"/>
                  </a:lnTo>
                  <a:cubicBezTo>
                    <a:pt x="2857810" y="0"/>
                    <a:pt x="2868582" y="4462"/>
                    <a:pt x="2876524" y="12404"/>
                  </a:cubicBezTo>
                  <a:cubicBezTo>
                    <a:pt x="2884465" y="20345"/>
                    <a:pt x="2888927" y="31117"/>
                    <a:pt x="2888927" y="42348"/>
                  </a:cubicBezTo>
                  <a:lnTo>
                    <a:pt x="2888927" y="203306"/>
                  </a:lnTo>
                  <a:cubicBezTo>
                    <a:pt x="2888927" y="226695"/>
                    <a:pt x="2869967" y="245655"/>
                    <a:pt x="2846579" y="245655"/>
                  </a:cubicBezTo>
                  <a:lnTo>
                    <a:pt x="42348" y="245655"/>
                  </a:lnTo>
                  <a:cubicBezTo>
                    <a:pt x="18960" y="245655"/>
                    <a:pt x="0" y="226695"/>
                    <a:pt x="0" y="203306"/>
                  </a:cubicBezTo>
                  <a:lnTo>
                    <a:pt x="0" y="42348"/>
                  </a:lnTo>
                  <a:cubicBezTo>
                    <a:pt x="0" y="18960"/>
                    <a:pt x="18960" y="0"/>
                    <a:pt x="42348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88927" cy="29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Implemented Solution</a:t>
              </a: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50580" y="2947911"/>
          <a:ext cx="15986840" cy="6718513"/>
        </p:xfrm>
        <a:graphic>
          <a:graphicData uri="http://schemas.openxmlformats.org/drawingml/2006/table">
            <a:tbl>
              <a:tblPr/>
              <a:tblGrid>
                <a:gridCol w="4876203"/>
                <a:gridCol w="11110638"/>
              </a:tblGrid>
              <a:tr h="12134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Small dataset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Added lags, rolling means, synthetic seasonal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3597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Non-st</a:t>
                      </a: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ationary behaviour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Applied transf</a:t>
                      </a:r>
                      <a:r>
                        <a:rPr lang="en-US" sz="2399" b="true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ormations + advanced LSTM modeling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3597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Model fluctuations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b="true" sz="2400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Automated model comparison &amp; selection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4186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API</a:t>
                      </a: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 integration issues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Introduced CORS, request va</a:t>
                      </a:r>
                      <a:r>
                        <a:rPr lang="en-US" b="true" sz="2399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lidation &amp; caching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3669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Vary</a:t>
                      </a:r>
                      <a:r>
                        <a:rPr lang="en-US" sz="2499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ing regional patterns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1D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Trained individualized models per region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19175" y="649287"/>
            <a:ext cx="8673731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&amp; SOLUTIONS</a:t>
            </a:r>
          </a:p>
        </p:txBody>
      </p:sp>
    </p:spTree>
  </p:cSld>
  <p:clrMapOvr>
    <a:masterClrMapping/>
  </p:clrMapOvr>
  <p:transition spd="med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8754707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6994" y="7183046"/>
            <a:ext cx="5731388" cy="3384081"/>
          </a:xfrm>
          <a:custGeom>
            <a:avLst/>
            <a:gdLst/>
            <a:ahLst/>
            <a:cxnLst/>
            <a:rect r="r" b="b" t="t" l="l"/>
            <a:pathLst>
              <a:path h="3384081" w="5731388">
                <a:moveTo>
                  <a:pt x="0" y="0"/>
                </a:moveTo>
                <a:lnTo>
                  <a:pt x="5731388" y="0"/>
                </a:lnTo>
                <a:lnTo>
                  <a:pt x="5731388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54" t="0" r="-284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4095" y="414654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827956" y="947720"/>
            <a:ext cx="8229600" cy="82296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44219" y="1065064"/>
            <a:ext cx="6529097" cy="65290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32827" y="1184144"/>
            <a:ext cx="4606904" cy="46069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50537" y="2767905"/>
            <a:ext cx="8617288" cy="552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i="true" spc="13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Deployment on Azure Kubernetes or Azure App Service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i="true" spc="13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Incorporation of Transformer-based forecasting models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i="true" spc="13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Streaming-based ingestion using Azure Event Hub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i="true" spc="13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Real-time anomaly detection engine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i="true" spc="13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Cost forecasting + ROI impact module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i="true" spc="13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Role-based user authentication for dashboard access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i="true" spc="13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Scaling recommendations integrated with Azure Auto-Scale API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2975" y="728645"/>
            <a:ext cx="5886506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6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</a:t>
            </a:r>
          </a:p>
        </p:txBody>
      </p:sp>
      <p:sp>
        <p:nvSpPr>
          <p:cNvPr name="TextBox 16" id="16"/>
          <p:cNvSpPr txBox="true"/>
          <p:nvPr/>
        </p:nvSpPr>
        <p:spPr>
          <a:xfrm rot="-1906815">
            <a:off x="12099254" y="5974323"/>
            <a:ext cx="6301929" cy="23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Scaling recommendations integrated with Azure Auto-Scale API</a:t>
            </a:r>
          </a:p>
        </p:txBody>
      </p:sp>
      <p:sp>
        <p:nvSpPr>
          <p:cNvPr name="TextBox 17" id="17"/>
          <p:cNvSpPr txBox="true"/>
          <p:nvPr/>
        </p:nvSpPr>
        <p:spPr>
          <a:xfrm rot="-1594631">
            <a:off x="12335089" y="5556418"/>
            <a:ext cx="4254860" cy="135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Cost forecasting + ROI impact module</a:t>
            </a:r>
          </a:p>
        </p:txBody>
      </p:sp>
      <p:sp>
        <p:nvSpPr>
          <p:cNvPr name="TextBox 18" id="18"/>
          <p:cNvSpPr txBox="true"/>
          <p:nvPr/>
        </p:nvSpPr>
        <p:spPr>
          <a:xfrm rot="-1277786">
            <a:off x="11764967" y="3980623"/>
            <a:ext cx="3409776" cy="125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Azure App Service Deployment</a:t>
            </a:r>
          </a:p>
        </p:txBody>
      </p:sp>
    </p:spTree>
  </p:cSld>
  <p:clrMapOvr>
    <a:masterClrMapping/>
  </p:clrMapOvr>
  <p:transition spd="med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b="true" sz="145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665" y="8668288"/>
            <a:ext cx="16598104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Github : h</a:t>
            </a:r>
            <a:r>
              <a:rPr lang="en-US" sz="28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ttps://github.com/springboard1233/AZURE_BATCH-4_BACKEND_TEAM_B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  <p:transition spd="med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750556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98106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Problem Faced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8106" y="1601152"/>
            <a:ext cx="7461194" cy="599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Cloud environments today face rapidly changing workloads driven by unpredictable user behavior, business activities, and external events. Organizations operating large-scale cloud infrastructures struggle with: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Sudden and irregular spikes in CPU utilization, storage consumption, and active user count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Under-provisioning, leading to service latency, performance degradation, and potential outages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Over-provisioning, resulting in significant wasted cloud expenditure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Lack of proactive insights into future resource requirements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1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Difficulty aligning capacity planning with business demand patterns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8106" y="749141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8218487"/>
            <a:ext cx="7461194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 system that forecasts cloud resource usage, predicts risk, and optimizes capacity to reduce cost and avoid outages.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5985" y="2735494"/>
            <a:ext cx="15148103" cy="6522806"/>
            <a:chOff x="0" y="0"/>
            <a:chExt cx="3989624" cy="1717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1717940"/>
            </a:xfrm>
            <a:custGeom>
              <a:avLst/>
              <a:gdLst/>
              <a:ahLst/>
              <a:cxnLst/>
              <a:rect r="r" b="b" t="t" l="l"/>
              <a:pathLst>
                <a:path h="1717940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707719"/>
                  </a:lnTo>
                  <a:cubicBezTo>
                    <a:pt x="3989624" y="1710430"/>
                    <a:pt x="3988546" y="1713030"/>
                    <a:pt x="3986630" y="1714947"/>
                  </a:cubicBezTo>
                  <a:cubicBezTo>
                    <a:pt x="3984713" y="1716864"/>
                    <a:pt x="3982113" y="1717940"/>
                    <a:pt x="3979402" y="1717940"/>
                  </a:cubicBezTo>
                  <a:lnTo>
                    <a:pt x="10222" y="1717940"/>
                  </a:lnTo>
                  <a:cubicBezTo>
                    <a:pt x="7511" y="1717940"/>
                    <a:pt x="4911" y="1716864"/>
                    <a:pt x="2994" y="1714947"/>
                  </a:cubicBezTo>
                  <a:cubicBezTo>
                    <a:pt x="1077" y="1713030"/>
                    <a:pt x="0" y="1710430"/>
                    <a:pt x="0" y="1707719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1756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74088" y="58049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985" y="713019"/>
            <a:ext cx="7273915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9277" y="3216132"/>
            <a:ext cx="1244712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Build accurate predictive models for CPU, storage, and user load across multiple regions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0751" y="3216132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9277" y="4087145"/>
            <a:ext cx="1244712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Develop a visual dashboard showcasing real-time metrics, historical trends, and forward-looking predictions.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0751" y="408714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19277" y="5268209"/>
            <a:ext cx="132018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Provide capacity optimization recommendations based on demand patterns and risk analysis.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0751" y="5268209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19277" y="6157209"/>
            <a:ext cx="1275361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Implement an intelligent model selection pipeline that evaluates ARIMA, LightGBM, and LSTM models.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0751" y="6157209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19277" y="7408159"/>
            <a:ext cx="1275361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Enable REST APIs for smooth integration with operations dashboards and monitoring tool.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0751" y="7408159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0751" y="824338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9383" y="8252908"/>
            <a:ext cx="1275361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Automate reporting workflows to support daily, weekly, and monthly forecasting cycles.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5985" y="1771564"/>
            <a:ext cx="15148103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Our system aims to deliver an intelligent, automated, and highly interpretable forecasting layer that empowers cloud teams to make data-driven decisions:</a:t>
            </a:r>
          </a:p>
        </p:txBody>
      </p: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38367" y="0"/>
            <a:ext cx="4849633" cy="10287000"/>
            <a:chOff x="0" y="0"/>
            <a:chExt cx="667385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385" cy="1415652"/>
            </a:xfrm>
            <a:custGeom>
              <a:avLst/>
              <a:gdLst/>
              <a:ahLst/>
              <a:cxnLst/>
              <a:rect r="r" b="b" t="t" l="l"/>
              <a:pathLst>
                <a:path h="1415652" w="667385">
                  <a:moveTo>
                    <a:pt x="0" y="0"/>
                  </a:moveTo>
                  <a:lnTo>
                    <a:pt x="667385" y="0"/>
                  </a:lnTo>
                  <a:lnTo>
                    <a:pt x="667385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21181" t="-9244" r="-3320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662257" y="1873524"/>
            <a:ext cx="13807237" cy="8137251"/>
            <a:chOff x="0" y="0"/>
            <a:chExt cx="3636474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36474" cy="2143144"/>
            </a:xfrm>
            <a:custGeom>
              <a:avLst/>
              <a:gdLst/>
              <a:ahLst/>
              <a:cxnLst/>
              <a:rect r="r" b="b" t="t" l="l"/>
              <a:pathLst>
                <a:path h="2143144" w="3636474">
                  <a:moveTo>
                    <a:pt x="11214" y="0"/>
                  </a:moveTo>
                  <a:lnTo>
                    <a:pt x="3625260" y="0"/>
                  </a:lnTo>
                  <a:cubicBezTo>
                    <a:pt x="3631454" y="0"/>
                    <a:pt x="3636474" y="5021"/>
                    <a:pt x="3636474" y="11214"/>
                  </a:cubicBezTo>
                  <a:lnTo>
                    <a:pt x="3636474" y="2131930"/>
                  </a:lnTo>
                  <a:cubicBezTo>
                    <a:pt x="3636474" y="2134904"/>
                    <a:pt x="3635293" y="2137757"/>
                    <a:pt x="3633189" y="2139860"/>
                  </a:cubicBezTo>
                  <a:cubicBezTo>
                    <a:pt x="3631087" y="2141963"/>
                    <a:pt x="3628234" y="2143144"/>
                    <a:pt x="3625260" y="2143144"/>
                  </a:cubicBezTo>
                  <a:lnTo>
                    <a:pt x="11214" y="2143144"/>
                  </a:lnTo>
                  <a:cubicBezTo>
                    <a:pt x="8240" y="2143144"/>
                    <a:pt x="5388" y="2141963"/>
                    <a:pt x="3285" y="2139860"/>
                  </a:cubicBezTo>
                  <a:cubicBezTo>
                    <a:pt x="1182" y="2137757"/>
                    <a:pt x="0" y="2134904"/>
                    <a:pt x="0" y="2131930"/>
                  </a:cubicBezTo>
                  <a:lnTo>
                    <a:pt x="0" y="11214"/>
                  </a:lnTo>
                  <a:cubicBezTo>
                    <a:pt x="0" y="8240"/>
                    <a:pt x="1182" y="5388"/>
                    <a:pt x="3285" y="3285"/>
                  </a:cubicBezTo>
                  <a:cubicBezTo>
                    <a:pt x="5388" y="1182"/>
                    <a:pt x="8240" y="0"/>
                    <a:pt x="11214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636474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60693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47503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1" y="0"/>
                </a:lnTo>
                <a:lnTo>
                  <a:pt x="650411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24338" y="2419528"/>
            <a:ext cx="13283074" cy="6988093"/>
          </a:xfrm>
          <a:custGeom>
            <a:avLst/>
            <a:gdLst/>
            <a:ahLst/>
            <a:cxnLst/>
            <a:rect r="r" b="b" t="t" l="l"/>
            <a:pathLst>
              <a:path h="6988093" w="13283074">
                <a:moveTo>
                  <a:pt x="0" y="0"/>
                </a:moveTo>
                <a:lnTo>
                  <a:pt x="13283074" y="0"/>
                </a:lnTo>
                <a:lnTo>
                  <a:pt x="13283074" y="6988093"/>
                </a:lnTo>
                <a:lnTo>
                  <a:pt x="0" y="698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2257" y="611187"/>
            <a:ext cx="10975681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ARCHITECTURE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132045" y="8214845"/>
            <a:ext cx="9420622" cy="1316167"/>
            <a:chOff x="0" y="0"/>
            <a:chExt cx="12560829" cy="175488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6207919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FFD94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System Architecture Overview: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30304"/>
              <a:ext cx="1256082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Data Source  →  Processing  →  Model Pipeline →  API → Dashboard → Outputs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83084"/>
              <a:ext cx="7452784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Forecasting Models : ARIMA , LightGBM , LSTM</a:t>
              </a:r>
            </a:p>
          </p:txBody>
        </p:sp>
      </p:grp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198839"/>
            <a:ext cx="4916653" cy="1024635"/>
            <a:chOff x="0" y="0"/>
            <a:chExt cx="1294921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4921" cy="269863"/>
            </a:xfrm>
            <a:custGeom>
              <a:avLst/>
              <a:gdLst/>
              <a:ahLst/>
              <a:cxnLst/>
              <a:rect r="r" b="b" t="t" l="l"/>
              <a:pathLst>
                <a:path h="269863" w="1294921">
                  <a:moveTo>
                    <a:pt x="94478" y="0"/>
                  </a:moveTo>
                  <a:lnTo>
                    <a:pt x="1200443" y="0"/>
                  </a:lnTo>
                  <a:cubicBezTo>
                    <a:pt x="1252622" y="0"/>
                    <a:pt x="1294921" y="42299"/>
                    <a:pt x="1294921" y="94478"/>
                  </a:cubicBezTo>
                  <a:lnTo>
                    <a:pt x="1294921" y="175385"/>
                  </a:lnTo>
                  <a:cubicBezTo>
                    <a:pt x="1294921" y="200442"/>
                    <a:pt x="1284967" y="224473"/>
                    <a:pt x="1267249" y="242191"/>
                  </a:cubicBezTo>
                  <a:cubicBezTo>
                    <a:pt x="1249531" y="259909"/>
                    <a:pt x="1225500" y="269863"/>
                    <a:pt x="1200443" y="269863"/>
                  </a:cubicBezTo>
                  <a:lnTo>
                    <a:pt x="94478" y="269863"/>
                  </a:lnTo>
                  <a:cubicBezTo>
                    <a:pt x="69421" y="269863"/>
                    <a:pt x="45390" y="259909"/>
                    <a:pt x="27672" y="242191"/>
                  </a:cubicBezTo>
                  <a:cubicBezTo>
                    <a:pt x="9954" y="224473"/>
                    <a:pt x="0" y="200442"/>
                    <a:pt x="0" y="175385"/>
                  </a:cubicBezTo>
                  <a:lnTo>
                    <a:pt x="0" y="94478"/>
                  </a:lnTo>
                  <a:cubicBezTo>
                    <a:pt x="0" y="69421"/>
                    <a:pt x="9954" y="45390"/>
                    <a:pt x="27672" y="27672"/>
                  </a:cubicBezTo>
                  <a:cubicBezTo>
                    <a:pt x="45390" y="9954"/>
                    <a:pt x="69421" y="0"/>
                    <a:pt x="94478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94921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10037" y="2499067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445702" y="2198839"/>
            <a:ext cx="10566334" cy="1024635"/>
            <a:chOff x="0" y="0"/>
            <a:chExt cx="2782903" cy="269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2903" cy="269863"/>
            </a:xfrm>
            <a:custGeom>
              <a:avLst/>
              <a:gdLst/>
              <a:ahLst/>
              <a:cxnLst/>
              <a:rect r="r" b="b" t="t" l="l"/>
              <a:pathLst>
                <a:path h="269863" w="2782903">
                  <a:moveTo>
                    <a:pt x="43962" y="0"/>
                  </a:moveTo>
                  <a:lnTo>
                    <a:pt x="2738941" y="0"/>
                  </a:lnTo>
                  <a:cubicBezTo>
                    <a:pt x="2763220" y="0"/>
                    <a:pt x="2782903" y="19682"/>
                    <a:pt x="2782903" y="43962"/>
                  </a:cubicBezTo>
                  <a:lnTo>
                    <a:pt x="2782903" y="225901"/>
                  </a:lnTo>
                  <a:cubicBezTo>
                    <a:pt x="2782903" y="237560"/>
                    <a:pt x="2778271" y="248742"/>
                    <a:pt x="2770027" y="256987"/>
                  </a:cubicBezTo>
                  <a:cubicBezTo>
                    <a:pt x="2761782" y="265231"/>
                    <a:pt x="2750600" y="269863"/>
                    <a:pt x="2738941" y="269863"/>
                  </a:cubicBezTo>
                  <a:lnTo>
                    <a:pt x="43962" y="269863"/>
                  </a:lnTo>
                  <a:cubicBezTo>
                    <a:pt x="19682" y="269863"/>
                    <a:pt x="0" y="250180"/>
                    <a:pt x="0" y="225901"/>
                  </a:cubicBezTo>
                  <a:lnTo>
                    <a:pt x="0" y="43962"/>
                  </a:lnTo>
                  <a:cubicBezTo>
                    <a:pt x="0" y="32302"/>
                    <a:pt x="4632" y="21121"/>
                    <a:pt x="12876" y="12876"/>
                  </a:cubicBezTo>
                  <a:cubicBezTo>
                    <a:pt x="21121" y="4632"/>
                    <a:pt x="32302" y="0"/>
                    <a:pt x="4396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82903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45702" y="3361336"/>
            <a:ext cx="10566334" cy="5992870"/>
            <a:chOff x="0" y="0"/>
            <a:chExt cx="2782903" cy="1578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82903" cy="1578369"/>
            </a:xfrm>
            <a:custGeom>
              <a:avLst/>
              <a:gdLst/>
              <a:ahLst/>
              <a:cxnLst/>
              <a:rect r="r" b="b" t="t" l="l"/>
              <a:pathLst>
                <a:path h="1578369" w="2782903">
                  <a:moveTo>
                    <a:pt x="14654" y="0"/>
                  </a:moveTo>
                  <a:lnTo>
                    <a:pt x="2768249" y="0"/>
                  </a:lnTo>
                  <a:cubicBezTo>
                    <a:pt x="2776342" y="0"/>
                    <a:pt x="2782903" y="6561"/>
                    <a:pt x="2782903" y="14654"/>
                  </a:cubicBezTo>
                  <a:lnTo>
                    <a:pt x="2782903" y="1563715"/>
                  </a:lnTo>
                  <a:cubicBezTo>
                    <a:pt x="2782903" y="1567602"/>
                    <a:pt x="2781359" y="1571329"/>
                    <a:pt x="2778611" y="1574077"/>
                  </a:cubicBezTo>
                  <a:cubicBezTo>
                    <a:pt x="2775863" y="1576825"/>
                    <a:pt x="2772135" y="1578369"/>
                    <a:pt x="2768249" y="1578369"/>
                  </a:cubicBezTo>
                  <a:lnTo>
                    <a:pt x="14654" y="1578369"/>
                  </a:lnTo>
                  <a:cubicBezTo>
                    <a:pt x="6561" y="1578369"/>
                    <a:pt x="0" y="1571808"/>
                    <a:pt x="0" y="1563715"/>
                  </a:cubicBezTo>
                  <a:lnTo>
                    <a:pt x="0" y="14654"/>
                  </a:lnTo>
                  <a:cubicBezTo>
                    <a:pt x="0" y="10767"/>
                    <a:pt x="1544" y="7040"/>
                    <a:pt x="4292" y="4292"/>
                  </a:cubicBezTo>
                  <a:cubicBezTo>
                    <a:pt x="7040" y="1544"/>
                    <a:pt x="10767" y="0"/>
                    <a:pt x="14654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782903" cy="162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50036" y="2480829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494715" y="935420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04564" y="2413342"/>
            <a:ext cx="370547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LAYERS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21566" y="2413342"/>
            <a:ext cx="666595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TECHNOLOGIES USED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5985" y="713019"/>
            <a:ext cx="7273915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TECH  STACK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3361336"/>
            <a:ext cx="4916653" cy="5992870"/>
            <a:chOff x="0" y="0"/>
            <a:chExt cx="1294921" cy="15783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94921" cy="1578369"/>
            </a:xfrm>
            <a:custGeom>
              <a:avLst/>
              <a:gdLst/>
              <a:ahLst/>
              <a:cxnLst/>
              <a:rect r="r" b="b" t="t" l="l"/>
              <a:pathLst>
                <a:path h="1578369" w="1294921">
                  <a:moveTo>
                    <a:pt x="31493" y="0"/>
                  </a:moveTo>
                  <a:lnTo>
                    <a:pt x="1263428" y="0"/>
                  </a:lnTo>
                  <a:cubicBezTo>
                    <a:pt x="1271781" y="0"/>
                    <a:pt x="1279791" y="3318"/>
                    <a:pt x="1285697" y="9224"/>
                  </a:cubicBezTo>
                  <a:cubicBezTo>
                    <a:pt x="1291603" y="15130"/>
                    <a:pt x="1294921" y="23140"/>
                    <a:pt x="1294921" y="31493"/>
                  </a:cubicBezTo>
                  <a:lnTo>
                    <a:pt x="1294921" y="1546876"/>
                  </a:lnTo>
                  <a:cubicBezTo>
                    <a:pt x="1294921" y="1555229"/>
                    <a:pt x="1291603" y="1563239"/>
                    <a:pt x="1285697" y="1569145"/>
                  </a:cubicBezTo>
                  <a:cubicBezTo>
                    <a:pt x="1279791" y="1575051"/>
                    <a:pt x="1271781" y="1578369"/>
                    <a:pt x="1263428" y="1578369"/>
                  </a:cubicBezTo>
                  <a:lnTo>
                    <a:pt x="31493" y="1578369"/>
                  </a:lnTo>
                  <a:cubicBezTo>
                    <a:pt x="23140" y="1578369"/>
                    <a:pt x="15130" y="1575051"/>
                    <a:pt x="9224" y="1569145"/>
                  </a:cubicBezTo>
                  <a:cubicBezTo>
                    <a:pt x="3318" y="1563239"/>
                    <a:pt x="0" y="1555229"/>
                    <a:pt x="0" y="1546876"/>
                  </a:cubicBezTo>
                  <a:lnTo>
                    <a:pt x="0" y="31493"/>
                  </a:lnTo>
                  <a:cubicBezTo>
                    <a:pt x="0" y="23140"/>
                    <a:pt x="3318" y="15130"/>
                    <a:pt x="9224" y="9224"/>
                  </a:cubicBezTo>
                  <a:cubicBezTo>
                    <a:pt x="15130" y="3318"/>
                    <a:pt x="23140" y="0"/>
                    <a:pt x="31493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94921" cy="1616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813323" y="3812120"/>
            <a:ext cx="974151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Next.js 14 (React), TypeScript, Tailwind CSS, shadcn/ui, Recharts, Lucide Icons, HTML/CSS, JavaScript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22726" y="3890224"/>
            <a:ext cx="232860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Frontend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22726" y="4652644"/>
            <a:ext cx="232860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Backend API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29071" y="5419725"/>
            <a:ext cx="311591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Machine Learning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94126" y="6186806"/>
            <a:ext cx="311591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 Processing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29071" y="6953886"/>
            <a:ext cx="311591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Database/Storage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29071" y="7720967"/>
            <a:ext cx="311591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Visualization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9071" y="8488048"/>
            <a:ext cx="311591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DevOps &amp; Tools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13323" y="4724717"/>
            <a:ext cx="974151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Python, Flask, Flask-CORS, Uvicorn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13323" y="5491798"/>
            <a:ext cx="974151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ARIMA, SARIMA, LightGBM, LSTM (Keras/TensorFlow), Scikit-learn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13323" y="6258878"/>
            <a:ext cx="974151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Pandas, NumPy, Statsmodels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13323" y="7025959"/>
            <a:ext cx="974151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SQLite (performance logs), CSV/Parquet datasets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813323" y="7793040"/>
            <a:ext cx="974151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Recharts (Frontend), Plotly, Matplotlib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13323" y="8560120"/>
            <a:ext cx="974151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GitHub, VS Code, Jupyter Notebook, Azure Cloud Services</a:t>
            </a:r>
          </a:p>
        </p:txBody>
      </p:sp>
    </p:spTree>
  </p:cSld>
  <p:clrMapOvr>
    <a:masterClrMapping/>
  </p:clrMapOvr>
  <p:transition spd="med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3014">
            <a:off x="10390308" y="-61853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461803"/>
            <a:ext cx="16230600" cy="650410"/>
            <a:chOff x="0" y="0"/>
            <a:chExt cx="4274726" cy="171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71301"/>
            </a:xfrm>
            <a:custGeom>
              <a:avLst/>
              <a:gdLst/>
              <a:ahLst/>
              <a:cxnLst/>
              <a:rect r="r" b="b" t="t" l="l"/>
              <a:pathLst>
                <a:path h="1713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3411" y="4581384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99461" y="4567019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35512" y="4552655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71562" y="4538290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5361" y="2401896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1" y="0"/>
                </a:lnTo>
                <a:lnTo>
                  <a:pt x="650411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6004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Data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3411" y="6261874"/>
            <a:ext cx="3716096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Frontend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Dashboard layout with mock KPIs &amp; graphs</a:t>
            </a: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Backend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Cleaned data, prepared CSVs, dummy APIs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ntegration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Frontend consumed sample JSON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290181"/>
            <a:ext cx="571746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MILESTONE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20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Feature 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99461" y="6261874"/>
            <a:ext cx="3255000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Frontend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Feature-based graphs &amp; trend visuals</a:t>
            </a: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Backend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Enriched datasets, updated APIs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Integration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Dashboard displayed processed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810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Model Development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5512" y="6261874"/>
            <a:ext cx="3253027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Frontend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Forecasting view &amp; model selection UI</a:t>
            </a: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Backend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ML prediction APIs (/api/forecast)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Integration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Forecast UI connected to backend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41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Final Integration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71562" y="6261874"/>
            <a:ext cx="3687738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Frontend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UI polish, real-time &amp; responsive charts</a:t>
            </a: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Backend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Azure deployment, production-ready APIs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ntegration</a:t>
            </a: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: Fully live, end-to-end dashboard</a:t>
            </a:r>
          </a:p>
        </p:txBody>
      </p:sp>
    </p:spTree>
  </p:cSld>
  <p:clrMapOvr>
    <a:masterClrMapping/>
  </p:clrMapOvr>
  <p:transition spd="med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5865586" y="-994396"/>
            <a:ext cx="9377581" cy="6507137"/>
          </a:xfrm>
          <a:custGeom>
            <a:avLst/>
            <a:gdLst/>
            <a:ahLst/>
            <a:cxnLst/>
            <a:rect r="r" b="b" t="t" l="l"/>
            <a:pathLst>
              <a:path h="6507137" w="9377581">
                <a:moveTo>
                  <a:pt x="0" y="0"/>
                </a:moveTo>
                <a:lnTo>
                  <a:pt x="9377582" y="0"/>
                </a:lnTo>
                <a:lnTo>
                  <a:pt x="9377582" y="6507138"/>
                </a:lnTo>
                <a:lnTo>
                  <a:pt x="0" y="650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1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35880">
            <a:off x="-7140573" y="405120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6554" y="4573614"/>
            <a:ext cx="4781919" cy="3144763"/>
          </a:xfrm>
          <a:custGeom>
            <a:avLst/>
            <a:gdLst/>
            <a:ahLst/>
            <a:cxnLst/>
            <a:rect r="r" b="b" t="t" l="l"/>
            <a:pathLst>
              <a:path h="3144763" w="4781919">
                <a:moveTo>
                  <a:pt x="0" y="0"/>
                </a:moveTo>
                <a:lnTo>
                  <a:pt x="4781919" y="0"/>
                </a:lnTo>
                <a:lnTo>
                  <a:pt x="4781919" y="3144763"/>
                </a:lnTo>
                <a:lnTo>
                  <a:pt x="0" y="314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012" t="0" r="-1457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25101" y="593034"/>
            <a:ext cx="4978106" cy="3332277"/>
          </a:xfrm>
          <a:custGeom>
            <a:avLst/>
            <a:gdLst/>
            <a:ahLst/>
            <a:cxnLst/>
            <a:rect r="r" b="b" t="t" l="l"/>
            <a:pathLst>
              <a:path h="3332277" w="4978106">
                <a:moveTo>
                  <a:pt x="0" y="0"/>
                </a:moveTo>
                <a:lnTo>
                  <a:pt x="4978106" y="0"/>
                </a:lnTo>
                <a:lnTo>
                  <a:pt x="4978106" y="3332278"/>
                </a:lnTo>
                <a:lnTo>
                  <a:pt x="0" y="3332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976" t="0" r="-1340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10917" y="4573614"/>
            <a:ext cx="4703237" cy="3124494"/>
          </a:xfrm>
          <a:custGeom>
            <a:avLst/>
            <a:gdLst/>
            <a:ahLst/>
            <a:cxnLst/>
            <a:rect r="r" b="b" t="t" l="l"/>
            <a:pathLst>
              <a:path h="3124494" w="4703237">
                <a:moveTo>
                  <a:pt x="0" y="0"/>
                </a:moveTo>
                <a:lnTo>
                  <a:pt x="4703237" y="0"/>
                </a:lnTo>
                <a:lnTo>
                  <a:pt x="4703237" y="3124494"/>
                </a:lnTo>
                <a:lnTo>
                  <a:pt x="0" y="3124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630" t="-6499" r="-1392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916753"/>
            <a:ext cx="7031526" cy="671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1. Overview Page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High-level view of CPU, storage, &amp; user KPIs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Sparkline mini-trends for instant pattern recognition</a:t>
            </a: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2. Trends Page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Historical charts with zoom, filter, &amp; region selector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Time-series decompositions &amp; rolling averages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. Forecasting Page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Actual vs predicted overlay, Model selection 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Confidence intervals for predictions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4. Capacity Planner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Risk classification (Low → Normal, Medium → Rising, High → Critical)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Suggested scale-up or optimization action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5. Multi-Region Comparison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Bar charts, radar charts, and heatmaps showing variance</a:t>
            </a:r>
          </a:p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6. Data Explorer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Sorting, searching, filtering through raw or enriched datasets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9403"/>
            <a:ext cx="7096492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OUR INNOVATIVE SOLUTIONS</a:t>
            </a:r>
          </a:p>
        </p:txBody>
      </p:sp>
    </p:spTree>
  </p:cSld>
  <p:clrMapOvr>
    <a:masterClrMapping/>
  </p:clrMapOvr>
  <p:transition spd="med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39515" y="3160429"/>
            <a:ext cx="4808971" cy="6181570"/>
            <a:chOff x="0" y="0"/>
            <a:chExt cx="745035" cy="9576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5035" cy="957687"/>
            </a:xfrm>
            <a:custGeom>
              <a:avLst/>
              <a:gdLst/>
              <a:ahLst/>
              <a:cxnLst/>
              <a:rect r="r" b="b" t="t" l="l"/>
              <a:pathLst>
                <a:path h="957687" w="745035">
                  <a:moveTo>
                    <a:pt x="37028" y="0"/>
                  </a:moveTo>
                  <a:lnTo>
                    <a:pt x="708008" y="0"/>
                  </a:lnTo>
                  <a:cubicBezTo>
                    <a:pt x="728458" y="0"/>
                    <a:pt x="745035" y="16578"/>
                    <a:pt x="745035" y="37028"/>
                  </a:cubicBezTo>
                  <a:lnTo>
                    <a:pt x="745035" y="920660"/>
                  </a:lnTo>
                  <a:cubicBezTo>
                    <a:pt x="745035" y="930480"/>
                    <a:pt x="741134" y="939898"/>
                    <a:pt x="734190" y="946842"/>
                  </a:cubicBezTo>
                  <a:cubicBezTo>
                    <a:pt x="727246" y="953786"/>
                    <a:pt x="717828" y="957687"/>
                    <a:pt x="708008" y="957687"/>
                  </a:cubicBezTo>
                  <a:lnTo>
                    <a:pt x="37028" y="957687"/>
                  </a:lnTo>
                  <a:cubicBezTo>
                    <a:pt x="16578" y="957687"/>
                    <a:pt x="0" y="941109"/>
                    <a:pt x="0" y="920660"/>
                  </a:cubicBezTo>
                  <a:lnTo>
                    <a:pt x="0" y="37028"/>
                  </a:lnTo>
                  <a:cubicBezTo>
                    <a:pt x="0" y="27207"/>
                    <a:pt x="3901" y="17789"/>
                    <a:pt x="10845" y="10845"/>
                  </a:cubicBezTo>
                  <a:cubicBezTo>
                    <a:pt x="17789" y="3901"/>
                    <a:pt x="27207" y="0"/>
                    <a:pt x="3702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90" r="0" b="-690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550652" y="3132575"/>
            <a:ext cx="6188862" cy="6209424"/>
            <a:chOff x="0" y="0"/>
            <a:chExt cx="1629988" cy="16354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9988" cy="1635404"/>
            </a:xfrm>
            <a:custGeom>
              <a:avLst/>
              <a:gdLst/>
              <a:ahLst/>
              <a:cxnLst/>
              <a:rect r="r" b="b" t="t" l="l"/>
              <a:pathLst>
                <a:path h="1635404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1610385"/>
                  </a:lnTo>
                  <a:cubicBezTo>
                    <a:pt x="1629988" y="1617020"/>
                    <a:pt x="1627353" y="1623384"/>
                    <a:pt x="1622661" y="1628076"/>
                  </a:cubicBezTo>
                  <a:cubicBezTo>
                    <a:pt x="1617969" y="1632768"/>
                    <a:pt x="1611605" y="1635404"/>
                    <a:pt x="1604970" y="1635404"/>
                  </a:cubicBezTo>
                  <a:lnTo>
                    <a:pt x="25019" y="1635404"/>
                  </a:lnTo>
                  <a:cubicBezTo>
                    <a:pt x="18383" y="1635404"/>
                    <a:pt x="12020" y="1632768"/>
                    <a:pt x="7328" y="1628076"/>
                  </a:cubicBezTo>
                  <a:cubicBezTo>
                    <a:pt x="2636" y="1623384"/>
                    <a:pt x="0" y="1617020"/>
                    <a:pt x="0" y="1610385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29988" cy="1673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48485" y="3132575"/>
            <a:ext cx="6188862" cy="6209424"/>
            <a:chOff x="0" y="0"/>
            <a:chExt cx="1629988" cy="16354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9988" cy="1635404"/>
            </a:xfrm>
            <a:custGeom>
              <a:avLst/>
              <a:gdLst/>
              <a:ahLst/>
              <a:cxnLst/>
              <a:rect r="r" b="b" t="t" l="l"/>
              <a:pathLst>
                <a:path h="1635404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1610385"/>
                  </a:lnTo>
                  <a:cubicBezTo>
                    <a:pt x="1629988" y="1617020"/>
                    <a:pt x="1627353" y="1623384"/>
                    <a:pt x="1622661" y="1628076"/>
                  </a:cubicBezTo>
                  <a:cubicBezTo>
                    <a:pt x="1617969" y="1632768"/>
                    <a:pt x="1611605" y="1635404"/>
                    <a:pt x="1604970" y="1635404"/>
                  </a:cubicBezTo>
                  <a:lnTo>
                    <a:pt x="25019" y="1635404"/>
                  </a:lnTo>
                  <a:cubicBezTo>
                    <a:pt x="18383" y="1635404"/>
                    <a:pt x="12020" y="1632768"/>
                    <a:pt x="7328" y="1628076"/>
                  </a:cubicBezTo>
                  <a:cubicBezTo>
                    <a:pt x="2636" y="1623384"/>
                    <a:pt x="0" y="1617020"/>
                    <a:pt x="0" y="1610385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29988" cy="1673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44302" y="4112215"/>
            <a:ext cx="5445149" cy="389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/api/kpis → Returns real-time usage metrics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/api/forecast → Predicts resource usage for selected regions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/api/capacity-planning → Provides risk scores and recommendations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/api/sparklines → Mini trend graphs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/api/training/intelligent/trigger →      Re-trains models automatically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44302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API Endpoints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25413" y="945000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ACHITECTURE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42135" y="4112215"/>
            <a:ext cx="5445149" cy="506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Loads all trained models into memory at startup for fast inference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Handles high-performance forecasting requests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Computes KPIs like average load, peak hours, utilization patterns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Predicts future risk levels using statistical thresholds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Maintains an SQLite database for storing evaluation metrics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Supports scheduled retraining for continuous improvement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942135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Key Functionalities</a:t>
            </a:r>
          </a:p>
        </p:txBody>
      </p:sp>
    </p:spTree>
  </p:cSld>
  <p:clrMapOvr>
    <a:masterClrMapping/>
  </p:clrMapOvr>
  <p:transition spd="med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116894" y="-328376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0890" y="1576388"/>
            <a:ext cx="6497605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Model Accuracy (Sample Performance)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CPU Predictions → 80–90% accuracy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Storage Predictions → 70–85% accuracy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User Predictions → 75–88% accuracy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683504" y="459091"/>
            <a:ext cx="722749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&amp; OUTPUT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34146" y="-174795"/>
            <a:ext cx="8521038" cy="764603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869200" y="7638588"/>
            <a:ext cx="6902292" cy="1888870"/>
            <a:chOff x="0" y="0"/>
            <a:chExt cx="9203056" cy="251849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098550" cy="1119546"/>
              <a:chOff x="0" y="0"/>
              <a:chExt cx="1797245" cy="22114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97245" cy="221145"/>
              </a:xfrm>
              <a:custGeom>
                <a:avLst/>
                <a:gdLst/>
                <a:ahLst/>
                <a:cxnLst/>
                <a:rect r="r" b="b" t="t" l="l"/>
                <a:pathLst>
                  <a:path h="221145" w="17972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FFD944"/>
              </a:solidFill>
              <a:ln w="38100" cap="rnd">
                <a:solidFill>
                  <a:srgbClr val="FFD944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Peak load periods accurately identified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04506" y="1398946"/>
              <a:ext cx="9098550" cy="1119546"/>
              <a:chOff x="0" y="0"/>
              <a:chExt cx="1797245" cy="22114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97245" cy="221145"/>
              </a:xfrm>
              <a:custGeom>
                <a:avLst/>
                <a:gdLst/>
                <a:ahLst/>
                <a:cxnLst/>
                <a:rect r="r" b="b" t="t" l="l"/>
                <a:pathLst>
                  <a:path h="221145" w="17972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E5E1DA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>
                    <a:solidFill>
                      <a:srgbClr val="E5E1DA"/>
                    </a:solidFill>
                    <a:latin typeface="Lato"/>
                    <a:ea typeface="Lato"/>
                    <a:cs typeface="Lato"/>
                    <a:sym typeface="Lato"/>
                  </a:rPr>
                  <a:t>Automated capacity optimization for cost savings</a:t>
                </a: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7010295" y="7034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605441">
            <a:off x="14399905" y="255601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79994" y="3279144"/>
            <a:ext cx="6745826" cy="2310300"/>
            <a:chOff x="0" y="0"/>
            <a:chExt cx="11887831" cy="40713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87830" cy="4071326"/>
            </a:xfrm>
            <a:custGeom>
              <a:avLst/>
              <a:gdLst/>
              <a:ahLst/>
              <a:cxnLst/>
              <a:rect r="r" b="b" t="t" l="l"/>
              <a:pathLst>
                <a:path h="4071326" w="11887830">
                  <a:moveTo>
                    <a:pt x="0" y="0"/>
                  </a:moveTo>
                  <a:lnTo>
                    <a:pt x="11887830" y="0"/>
                  </a:lnTo>
                  <a:lnTo>
                    <a:pt x="11887830" y="4071326"/>
                  </a:lnTo>
                  <a:lnTo>
                    <a:pt x="0" y="407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11887831" cy="41856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37"/>
                </a:lnSpc>
              </a:pPr>
              <a:r>
                <a:rPr lang="en-US" sz="2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Operational Insights Generated</a:t>
              </a:r>
            </a:p>
            <a:p>
              <a:pPr algn="l" marL="474981" indent="-237491" lvl="1">
                <a:lnSpc>
                  <a:spcPts val="3737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Peak load hours identified</a:t>
              </a:r>
            </a:p>
            <a:p>
              <a:pPr algn="l" marL="474981" indent="-237491" lvl="1">
                <a:lnSpc>
                  <a:spcPts val="3737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Regions with inconsistent patterns highlighted</a:t>
              </a:r>
            </a:p>
            <a:p>
              <a:pPr algn="l" marL="474981" indent="-237491" lvl="1">
                <a:lnSpc>
                  <a:spcPts val="3737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High-demand time windows accurately projected</a:t>
              </a:r>
            </a:p>
            <a:p>
              <a:pPr algn="l">
                <a:lnSpc>
                  <a:spcPts val="37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080890" y="5446568"/>
            <a:ext cx="6497605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Visual Outputs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Line charts: Actual vs Predicted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Trend clusters per region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Scatter plots: correlation between metrics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Stacked area charts for pattern visualization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79994" y="7508017"/>
            <a:ext cx="6497605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Capacity Optim</a:t>
            </a:r>
            <a:r>
              <a:rPr lang="en-US" sz="2200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ization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Automated alerts for potential overload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Suggested provisioning level for each region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C</a:t>
            </a:r>
            <a:r>
              <a:rPr lang="en-US" b="true" sz="22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ost reduction opportunities identified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DAG7YOqOLRI</dc:identifier>
  <dcterms:modified xsi:type="dcterms:W3CDTF">2011-08-01T06:04:30Z</dcterms:modified>
  <cp:revision>1</cp:revision>
  <dc:title>Azure Demand Forecasting &amp; Capacity Optimization System</dc:title>
</cp:coreProperties>
</file>